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0043"/>
    <a:srgbClr val="7734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58" autoAdjust="0"/>
    <p:restoredTop sz="80109"/>
  </p:normalViewPr>
  <p:slideViewPr>
    <p:cSldViewPr snapToGrid="0">
      <p:cViewPr varScale="1">
        <p:scale>
          <a:sx n="123" d="100"/>
          <a:sy n="123" d="100"/>
        </p:scale>
        <p:origin x="244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D46BF-617A-5647-B6E3-2DFEB22A7F45}" type="datetimeFigureOut">
              <a:rPr lang="en-GB" smtClean="0"/>
              <a:t>20/04/2022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E33FA-C9DC-874A-B3C5-FC54E9EB20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2378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CE33FA-C9DC-874A-B3C5-FC54E9EB200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2833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C94454-B91F-41E2-ACD3-7BDA90646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98696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49032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8095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7407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69868-A743-41A8-8611-5DDF3D669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9E50C-A782-48DA-A567-BC1769DA5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04E60-7EB4-4ED0-BC5E-5CFBD05A4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B5238-7C48-4155-A2FA-DCF0D9D39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48FDA-3D7B-442D-933D-8EAAAD1A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991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F2D6-8127-43D3-822D-6822DD5B2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F749A-F4DB-4634-98A4-5F87B7F37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59FD1-9A3E-457B-9756-D6F2C4145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C2211-3F1A-4B19-AECC-4B75AA154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69E38-610A-43D1-8BCF-650C099FA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110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53E8-CA73-4279-B978-147378A7D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8BA4C-B4F6-4773-AA94-D3447850F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198EC-615A-4968-9861-43EC23AE5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1FDEC1-5159-46EF-A055-CEBAEC2BB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CD317-E9CE-4AEF-A046-7C657CC9B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D2343-4081-4053-BEE1-07BEAF372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57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170B5-166A-49D0-9C00-045B4B259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76814-EC2B-4F6C-BA6E-2B2FA3BD74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D8D5D4-5B36-4C5D-97B8-B13640E6A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AD1549-1BAE-4BAE-A4D9-34A7027411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7F50A-D4F9-4AF7-AF5C-F6482367A2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7BEED4-1B8B-4045-9564-636FEFF5E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C7CB09-1919-4EF4-B9A7-860AB7DD9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3F1B47-2849-4EC2-A476-3C9E2A5A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459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1143-17E6-483F-9C42-EBBD41FD2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CC57F1-16BD-4E63-BA0A-810E0B1B3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CC164A-3426-46D6-9806-8813454F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9D00C-5B79-4E08-B539-633DD31F3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4192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BF1F1-95B3-45B1-9C27-2327F5C74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8B8CDE-A6BF-45D3-A167-6F54A9F94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C1659-76EF-48F8-A8CC-6DDF88867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25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F3F45-2736-4CC9-9C9C-B08113782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DABDA-3D20-4536-AD5B-3AF6D4800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488299-83B0-4C26-B96C-526509890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904B39-F9BE-42F1-A17F-87DB9744E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1438DC-56FA-46CF-BAF6-334D6F052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F574F-0758-4053-BD75-A5971D3B4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552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C94454-B91F-41E2-ACD3-7BDA90646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431470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45A6B-C52F-4248-BD74-64156D28D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D35785-3B8F-457D-8F45-F20DCEAB7E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8FF7A1-B4C8-4061-82B5-51CFCA50DA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849126-4F7E-4C0D-9ED6-8DED53C2F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CC2341-3EC8-4A64-BE24-E4E2E0074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EA5EC0-F9CE-4C01-A454-840182862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199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DD262-33C6-4D2C-91D5-94C74447B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ECA085-29AC-4DF8-8183-D86A8654D4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A23D3-7249-4A38-9C0C-E1DDD312D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AF911-7937-42E2-A2F7-BE851B772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7FBB4-1172-4674-A7BC-07D8D70F2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167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67D94D-4191-4AD1-9063-A6597182BA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222F8-A91C-40DC-A356-85268BA70A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2C1F2-0DBA-48C0-A5ED-4ACBA30E7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5823B-6C30-48BC-8A63-B5D9E3B2F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AE495-F4EB-4939-A323-70DADB039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872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C94454-B91F-41E2-ACD3-7BDA90646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07807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239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87659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6815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3369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5467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0B3B8-7219-401F-B738-27A281386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32082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FAF772-3A29-4494-9097-B51716E59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AD557B-28D5-4C7A-BB89-22200BD6F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D66D2-CD7D-459B-9E5A-8CA60EBDB0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51019-D1B0-4753-A029-A207C9561975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0487D-9304-4339-A2FF-D3748765E7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2949C-FAC9-49B2-B95B-AD8BFA2E0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3159E-7E0E-4D3B-A6A5-7A7D77C3EF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236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0" r:id="rId3"/>
    <p:sldLayoutId id="2147483668" r:id="rId4"/>
    <p:sldLayoutId id="2147483662" r:id="rId5"/>
    <p:sldLayoutId id="2147483669" r:id="rId6"/>
    <p:sldLayoutId id="2147483670" r:id="rId7"/>
    <p:sldLayoutId id="2147483663" r:id="rId8"/>
    <p:sldLayoutId id="2147483664" r:id="rId9"/>
    <p:sldLayoutId id="2147483665" r:id="rId10"/>
    <p:sldLayoutId id="2147483667" r:id="rId11"/>
    <p:sldLayoutId id="2147483666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  <p:sldLayoutId id="2147483659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atkuzmanov/" TargetMode="External"/><Relationship Id="rId13" Type="http://schemas.openxmlformats.org/officeDocument/2006/relationships/image" Target="../media/image18.JPG"/><Relationship Id="rId18" Type="http://schemas.openxmlformats.org/officeDocument/2006/relationships/hyperlink" Target="https://www.youtube.com/watch?v=t_mjnH-vOaQ" TargetMode="External"/><Relationship Id="rId3" Type="http://schemas.openxmlformats.org/officeDocument/2006/relationships/image" Target="../media/image13.jpg"/><Relationship Id="rId7" Type="http://schemas.openxmlformats.org/officeDocument/2006/relationships/hyperlink" Target="https://github.com/atkuzmanov" TargetMode="External"/><Relationship Id="rId12" Type="http://schemas.openxmlformats.org/officeDocument/2006/relationships/image" Target="../media/image17.png"/><Relationship Id="rId17" Type="http://schemas.openxmlformats.org/officeDocument/2006/relationships/hyperlink" Target="https://www.youtube.com/watch?v=yqrZMEraAJ8" TargetMode="External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www.youtube.com/watch?v=FW-m_j4yINU" TargetMode="Externa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6.png"/><Relationship Id="rId11" Type="http://schemas.openxmlformats.org/officeDocument/2006/relationships/hyperlink" Target="https://atkuzmanov.wordpress.com/" TargetMode="External"/><Relationship Id="rId5" Type="http://schemas.openxmlformats.org/officeDocument/2006/relationships/image" Target="../media/image15.jpg"/><Relationship Id="rId15" Type="http://schemas.openxmlformats.org/officeDocument/2006/relationships/image" Target="../media/image20.png"/><Relationship Id="rId10" Type="http://schemas.openxmlformats.org/officeDocument/2006/relationships/hyperlink" Target="https://linktr.ee/atkuzmanov" TargetMode="External"/><Relationship Id="rId19" Type="http://schemas.openxmlformats.org/officeDocument/2006/relationships/hyperlink" Target="https://app4you.schwarz/services/SITcon/SitePages/Throwback--SITCONSTRUCT-2021.aspx" TargetMode="External"/><Relationship Id="rId4" Type="http://schemas.openxmlformats.org/officeDocument/2006/relationships/image" Target="../media/image14.png"/><Relationship Id="rId9" Type="http://schemas.openxmlformats.org/officeDocument/2006/relationships/hyperlink" Target="https://twitter.com/atkuzmanov" TargetMode="External"/><Relationship Id="rId1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0"/>
            <a:ext cx="11430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031268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279043" y="1687621"/>
            <a:ext cx="5018574" cy="227455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API-first! </a:t>
            </a:r>
            <a:br>
              <a:rPr lang="en-GB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Contract-first! </a:t>
            </a:r>
            <a:br>
              <a:rPr lang="en-GB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 API development great again!</a:t>
            </a:r>
            <a:endParaRPr lang="bg-BG" sz="3600" b="1" dirty="0">
              <a:solidFill>
                <a:schemeClr val="bg1"/>
              </a:solidFill>
            </a:endParaRPr>
          </a:p>
        </p:txBody>
      </p:sp>
      <p:sp>
        <p:nvSpPr>
          <p:cNvPr id="23" name="Inhaltsplatzhalter 6">
            <a:extLst>
              <a:ext uri="{FF2B5EF4-FFF2-40B4-BE49-F238E27FC236}">
                <a16:creationId xmlns:a16="http://schemas.microsoft.com/office/drawing/2014/main" id="{00785279-A522-4F4F-8DAD-51C5360C61FD}"/>
              </a:ext>
            </a:extLst>
          </p:cNvPr>
          <p:cNvSpPr txBox="1">
            <a:spLocks/>
          </p:cNvSpPr>
          <p:nvPr/>
        </p:nvSpPr>
        <p:spPr>
          <a:xfrm>
            <a:off x="5789768" y="270141"/>
            <a:ext cx="3722299" cy="5467192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current situation of increased remote working, having a common, simple medium of communication such as an </a:t>
            </a:r>
            <a:r>
              <a:rPr lang="en-GB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OpenAPI</a:t>
            </a:r>
            <a:r>
              <a:rPr lang="en-GB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spec document is indispensable in meeting your requirements when building APIs.</a:t>
            </a:r>
            <a:endParaRPr lang="de-DE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Things get</a:t>
            </a:r>
            <a:r>
              <a:rPr lang="bg-B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 more exciting when this so-called document can:</a:t>
            </a: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2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Serve as a contract</a:t>
            </a:r>
          </a:p>
          <a:p>
            <a:pPr marL="285750" lvl="2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Generate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clients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servers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documentation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a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plethora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languages</a:t>
            </a: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2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Put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developers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</a:t>
            </a: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2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Fail-fast, API Validation</a:t>
            </a:r>
          </a:p>
          <a:p>
            <a:pPr marL="285750" lvl="2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Cross-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Platform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Language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Agnostic</a:t>
            </a: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2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human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readable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YAML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JSON</a:t>
            </a:r>
          </a:p>
          <a:p>
            <a:pPr marL="285750" lvl="2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Speeds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prototyping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etc.</a:t>
            </a:r>
          </a:p>
          <a:p>
            <a:pPr marL="285750" lvl="2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Reduces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costs</a:t>
            </a: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buClr>
                <a:schemeClr val="bg1"/>
              </a:buClr>
            </a:pPr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>
              <a:buClr>
                <a:schemeClr val="bg1"/>
              </a:buClr>
            </a:pP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Things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interesting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live </a:t>
            </a:r>
            <a:r>
              <a:rPr lang="de-DE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DB12F8C-4051-5540-958C-076B9D1433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3843" y="3555129"/>
            <a:ext cx="882293" cy="1062590"/>
          </a:xfrm>
          <a:prstGeom prst="rect">
            <a:avLst/>
          </a:prstGeom>
        </p:spPr>
      </p:pic>
      <p:pic>
        <p:nvPicPr>
          <p:cNvPr id="25" name="Picture 24" descr="Logo&#10;&#10;Description automatically generated">
            <a:extLst>
              <a:ext uri="{FF2B5EF4-FFF2-40B4-BE49-F238E27FC236}">
                <a16:creationId xmlns:a16="http://schemas.microsoft.com/office/drawing/2014/main" id="{B2BE1E88-1012-7A4D-B1B8-898E1E7B0E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88348" y="4860878"/>
            <a:ext cx="645957" cy="81661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E27254F-4A78-5E47-B36F-C9E4C0EB01FB}"/>
              </a:ext>
            </a:extLst>
          </p:cNvPr>
          <p:cNvSpPr txBox="1"/>
          <p:nvPr/>
        </p:nvSpPr>
        <p:spPr>
          <a:xfrm>
            <a:off x="9241941" y="5737333"/>
            <a:ext cx="268680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https://github.com/atkuzmanov</a:t>
            </a:r>
            <a:endParaRPr lang="en-GB" sz="1100" dirty="0">
              <a:solidFill>
                <a:schemeClr val="bg1"/>
              </a:solidFill>
            </a:endParaRPr>
          </a:p>
          <a:p>
            <a:r>
              <a:rPr lang="en-GB" sz="1100" dirty="0">
                <a:solidFill>
                  <a:schemeClr val="bg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https://www.linkedin.com/in/atkuzmanov/</a:t>
            </a:r>
            <a:endParaRPr lang="en-GB" sz="1100" dirty="0">
              <a:solidFill>
                <a:schemeClr val="bg1"/>
              </a:solidFill>
            </a:endParaRPr>
          </a:p>
          <a:p>
            <a:r>
              <a:rPr lang="en-GB" sz="1100" dirty="0">
                <a:solidFill>
                  <a:schemeClr val="bg1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https://twitter.com/atkuzmanov</a:t>
            </a:r>
            <a:endParaRPr lang="en-GB" sz="1100" dirty="0">
              <a:solidFill>
                <a:schemeClr val="bg1"/>
              </a:solidFill>
            </a:endParaRPr>
          </a:p>
          <a:p>
            <a:r>
              <a:rPr lang="en-GB" sz="1100" dirty="0">
                <a:solidFill>
                  <a:schemeClr val="bg1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https://linktr.ee/atkuzmanov</a:t>
            </a:r>
            <a:br>
              <a:rPr lang="en-GB" sz="1100" dirty="0">
                <a:solidFill>
                  <a:schemeClr val="bg1"/>
                </a:solidFill>
              </a:rPr>
            </a:br>
            <a:r>
              <a:rPr lang="en-GB" sz="1100" dirty="0">
                <a:solidFill>
                  <a:schemeClr val="bg1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https://atkuzmanov.wordpress.com/</a:t>
            </a:r>
            <a:endParaRPr lang="en-GB" sz="1100" dirty="0">
              <a:solidFill>
                <a:schemeClr val="bg1"/>
              </a:solidFill>
            </a:endParaRPr>
          </a:p>
        </p:txBody>
      </p:sp>
      <p:pic>
        <p:nvPicPr>
          <p:cNvPr id="27" name="Picture 26" descr="Qr code&#10;&#10;Description automatically generated">
            <a:extLst>
              <a:ext uri="{FF2B5EF4-FFF2-40B4-BE49-F238E27FC236}">
                <a16:creationId xmlns:a16="http://schemas.microsoft.com/office/drawing/2014/main" id="{51D2A4C5-A5D8-864D-9353-FEF0C16FAE0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245525" y="1382133"/>
            <a:ext cx="1184475" cy="118447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C430F41-2271-9E4D-AE7F-F2D9563E516B}"/>
              </a:ext>
            </a:extLst>
          </p:cNvPr>
          <p:cNvSpPr txBox="1"/>
          <p:nvPr/>
        </p:nvSpPr>
        <p:spPr>
          <a:xfrm>
            <a:off x="8563868" y="5467192"/>
            <a:ext cx="1089437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250" dirty="0">
                <a:latin typeface="Arial Narrow" panose="020B0604020202020204" pitchFamily="34" charset="0"/>
                <a:cs typeface="Arial Narrow" panose="020B0604020202020204" pitchFamily="34" charset="0"/>
              </a:rPr>
              <a:t>{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2C903C8-323D-DA41-9DF1-5FE5CFE5EC18}"/>
              </a:ext>
            </a:extLst>
          </p:cNvPr>
          <p:cNvSpPr txBox="1"/>
          <p:nvPr/>
        </p:nvSpPr>
        <p:spPr>
          <a:xfrm>
            <a:off x="11384026" y="5443982"/>
            <a:ext cx="1089437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250" dirty="0">
                <a:latin typeface="Arial Narrow" panose="020B0604020202020204" pitchFamily="34" charset="0"/>
                <a:cs typeface="Arial Narrow" panose="020B0604020202020204" pitchFamily="34" charset="0"/>
              </a:rPr>
              <a:t>}</a:t>
            </a:r>
          </a:p>
        </p:txBody>
      </p:sp>
      <p:pic>
        <p:nvPicPr>
          <p:cNvPr id="30" name="Picture 29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37942135-3A28-7E40-A012-4C91136A4B8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525" y="0"/>
            <a:ext cx="1184475" cy="1184475"/>
          </a:xfrm>
          <a:prstGeom prst="rect">
            <a:avLst/>
          </a:prstGeom>
        </p:spPr>
      </p:pic>
      <p:sp>
        <p:nvSpPr>
          <p:cNvPr id="31" name="Textplatzhalter 41">
            <a:extLst>
              <a:ext uri="{FF2B5EF4-FFF2-40B4-BE49-F238E27FC236}">
                <a16:creationId xmlns:a16="http://schemas.microsoft.com/office/drawing/2014/main" id="{F2D6C6E1-5D3D-4D43-B281-E914F19131F1}"/>
              </a:ext>
            </a:extLst>
          </p:cNvPr>
          <p:cNvSpPr txBox="1">
            <a:spLocks/>
          </p:cNvSpPr>
          <p:nvPr/>
        </p:nvSpPr>
        <p:spPr bwMode="gray">
          <a:xfrm>
            <a:off x="9947657" y="3491362"/>
            <a:ext cx="1092539" cy="220058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12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2pPr>
            <a:lvl3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3pPr>
            <a:lvl4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4pPr>
            <a:lvl5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5pPr>
            <a:lvl6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6pPr>
            <a:lvl7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7pPr>
            <a:lvl8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8pPr>
            <a:lvl9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b="1" dirty="0">
                <a:solidFill>
                  <a:schemeClr val="bg1"/>
                </a:solidFill>
              </a:rPr>
              <a:t>Currently:</a:t>
            </a:r>
          </a:p>
        </p:txBody>
      </p:sp>
      <p:sp>
        <p:nvSpPr>
          <p:cNvPr id="32" name="Textplatzhalter 41">
            <a:extLst>
              <a:ext uri="{FF2B5EF4-FFF2-40B4-BE49-F238E27FC236}">
                <a16:creationId xmlns:a16="http://schemas.microsoft.com/office/drawing/2014/main" id="{6836CABF-A8AC-DB45-8BAB-465A9C141F95}"/>
              </a:ext>
            </a:extLst>
          </p:cNvPr>
          <p:cNvSpPr txBox="1">
            <a:spLocks/>
          </p:cNvSpPr>
          <p:nvPr/>
        </p:nvSpPr>
        <p:spPr bwMode="gray">
          <a:xfrm>
            <a:off x="9909540" y="4604018"/>
            <a:ext cx="1092539" cy="220058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12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1pPr>
            <a:lvl2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2pPr>
            <a:lvl3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3pPr>
            <a:lvl4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4pPr>
            <a:lvl5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5pPr>
            <a:lvl6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6pPr>
            <a:lvl7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7pPr>
            <a:lvl8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8pPr>
            <a:lvl9pPr marL="0" indent="0" algn="l" defTabSz="4572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None/>
              <a:defRPr sz="2000" b="0" i="0" kern="1200">
                <a:solidFill>
                  <a:srgbClr val="965AA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b="1" dirty="0">
                <a:solidFill>
                  <a:schemeClr val="bg1"/>
                </a:solidFill>
              </a:rPr>
              <a:t>Previously:</a:t>
            </a:r>
          </a:p>
        </p:txBody>
      </p:sp>
      <p:sp>
        <p:nvSpPr>
          <p:cNvPr id="33" name="Inhaltsplatzhalter 1">
            <a:extLst>
              <a:ext uri="{FF2B5EF4-FFF2-40B4-BE49-F238E27FC236}">
                <a16:creationId xmlns:a16="http://schemas.microsoft.com/office/drawing/2014/main" id="{58CC82FE-1A63-1244-8BCC-4C9E40C99022}"/>
              </a:ext>
            </a:extLst>
          </p:cNvPr>
          <p:cNvSpPr txBox="1">
            <a:spLocks/>
          </p:cNvSpPr>
          <p:nvPr/>
        </p:nvSpPr>
        <p:spPr>
          <a:xfrm>
            <a:off x="9947657" y="2719851"/>
            <a:ext cx="1892373" cy="844231"/>
          </a:xfr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de-DE" sz="1400" b="1" u="sng" dirty="0">
                <a:solidFill>
                  <a:schemeClr val="bg1"/>
                </a:solidFill>
              </a:rPr>
              <a:t>Atanas L. </a:t>
            </a:r>
            <a:r>
              <a:rPr lang="de-DE" sz="1400" b="1" u="sng" dirty="0" err="1">
                <a:solidFill>
                  <a:schemeClr val="bg1"/>
                </a:solidFill>
              </a:rPr>
              <a:t>Kuzmanov</a:t>
            </a:r>
            <a:endParaRPr lang="de-DE" sz="1400" b="1" u="sng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>
                <a:solidFill>
                  <a:schemeClr val="bg1"/>
                </a:solidFill>
              </a:rPr>
              <a:t>Senior Software Engineer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>
                <a:solidFill>
                  <a:schemeClr val="bg1"/>
                </a:solidFill>
              </a:rPr>
              <a:t>IT Solution Development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de-DE" sz="1400" dirty="0" err="1">
                <a:solidFill>
                  <a:schemeClr val="bg1"/>
                </a:solidFill>
              </a:rPr>
              <a:t>SchwarzIT</a:t>
            </a:r>
            <a:r>
              <a:rPr lang="de-DE" sz="1400" dirty="0">
                <a:solidFill>
                  <a:schemeClr val="bg1"/>
                </a:solidFill>
              </a:rPr>
              <a:t> </a:t>
            </a:r>
            <a:r>
              <a:rPr lang="de-DE" sz="1400" dirty="0" err="1">
                <a:solidFill>
                  <a:schemeClr val="bg1"/>
                </a:solidFill>
              </a:rPr>
              <a:t>Bulgaria</a:t>
            </a:r>
            <a:endParaRPr lang="de-DE" sz="1400" dirty="0">
              <a:solidFill>
                <a:schemeClr val="bg1"/>
              </a:solidFill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40D40DA-DFE4-BD4C-A139-ECF02FF8519D}"/>
              </a:ext>
            </a:extLst>
          </p:cNvPr>
          <p:cNvGrpSpPr/>
          <p:nvPr/>
        </p:nvGrpSpPr>
        <p:grpSpPr>
          <a:xfrm>
            <a:off x="9917533" y="4869489"/>
            <a:ext cx="1194693" cy="436418"/>
            <a:chOff x="7369174" y="5136432"/>
            <a:chExt cx="1194693" cy="436418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F5E50BD-CE44-F844-8111-C80C2A9D5CD2}"/>
                </a:ext>
              </a:extLst>
            </p:cNvPr>
            <p:cNvSpPr/>
            <p:nvPr/>
          </p:nvSpPr>
          <p:spPr>
            <a:xfrm>
              <a:off x="7369174" y="5136432"/>
              <a:ext cx="1194693" cy="43641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36" name="Picture 35" descr="Shape&#10;&#10;Description automatically generated with medium confidence">
              <a:extLst>
                <a:ext uri="{FF2B5EF4-FFF2-40B4-BE49-F238E27FC236}">
                  <a16:creationId xmlns:a16="http://schemas.microsoft.com/office/drawing/2014/main" id="{80E30357-AA77-2642-BEB1-8F499A787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417748" y="5198682"/>
              <a:ext cx="1092539" cy="310692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356E852-0CBC-A547-93BE-1D8C23C090EA}"/>
              </a:ext>
            </a:extLst>
          </p:cNvPr>
          <p:cNvGrpSpPr/>
          <p:nvPr/>
        </p:nvGrpSpPr>
        <p:grpSpPr>
          <a:xfrm>
            <a:off x="9915546" y="5269187"/>
            <a:ext cx="1156760" cy="504866"/>
            <a:chOff x="6087665" y="5592139"/>
            <a:chExt cx="1273521" cy="61455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E08F1496-C75E-064A-B04D-2A3B9FF737E1}"/>
                </a:ext>
              </a:extLst>
            </p:cNvPr>
            <p:cNvSpPr/>
            <p:nvPr/>
          </p:nvSpPr>
          <p:spPr>
            <a:xfrm>
              <a:off x="6087665" y="5704608"/>
              <a:ext cx="1273521" cy="44680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39" name="Picture 38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9F64C407-714B-E045-A955-65350D205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6178155" y="5592139"/>
              <a:ext cx="1092539" cy="614553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136C18C-D2AF-B747-B576-1E2677FDF7F6}"/>
              </a:ext>
            </a:extLst>
          </p:cNvPr>
          <p:cNvSpPr txBox="1"/>
          <p:nvPr/>
        </p:nvSpPr>
        <p:spPr>
          <a:xfrm>
            <a:off x="294546" y="4006108"/>
            <a:ext cx="39099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i="1" u="sng" dirty="0">
                <a:solidFill>
                  <a:schemeClr val="bg1"/>
                </a:solidFill>
              </a:rPr>
              <a:t>As previously seen at:</a:t>
            </a: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>
                <a:solidFill>
                  <a:schemeClr val="bg1"/>
                </a:solidFill>
              </a:rPr>
              <a:t>Java2Days 2022:</a:t>
            </a:r>
          </a:p>
          <a:p>
            <a:r>
              <a:rPr lang="en-GB" sz="1200" dirty="0">
                <a:solidFill>
                  <a:schemeClr val="bg1"/>
                </a:solidFill>
                <a:hlinkClick r:id="rId1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https://www.youtube.com/watch?v=FW-m_j4yINU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 err="1">
                <a:solidFill>
                  <a:schemeClr val="bg1"/>
                </a:solidFill>
              </a:rPr>
              <a:t>HackConf</a:t>
            </a:r>
            <a:r>
              <a:rPr lang="en-GB" sz="1200" dirty="0">
                <a:solidFill>
                  <a:schemeClr val="bg1"/>
                </a:solidFill>
              </a:rPr>
              <a:t> 2021:</a:t>
            </a:r>
          </a:p>
          <a:p>
            <a:r>
              <a:rPr lang="en-GB" sz="1200" dirty="0">
                <a:solidFill>
                  <a:schemeClr val="bg1"/>
                </a:solidFill>
                <a:hlinkClick r:id="rId1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https://www.youtube.com/watch?v=yqrZMEraAJ8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 err="1">
                <a:solidFill>
                  <a:schemeClr val="bg1"/>
                </a:solidFill>
              </a:rPr>
              <a:t>IstaCon</a:t>
            </a:r>
            <a:r>
              <a:rPr lang="en-GB" sz="1200" dirty="0">
                <a:solidFill>
                  <a:schemeClr val="bg1"/>
                </a:solidFill>
              </a:rPr>
              <a:t> 2021:</a:t>
            </a:r>
          </a:p>
          <a:p>
            <a:r>
              <a:rPr lang="en-GB" sz="1200" dirty="0">
                <a:solidFill>
                  <a:schemeClr val="bg1"/>
                </a:solidFill>
                <a:hlinkClick r:id="rId1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https://www.youtube.com/watch?v=t_mjnH-vOaQ</a:t>
            </a:r>
            <a:endParaRPr lang="en-GB" sz="1200" dirty="0">
              <a:solidFill>
                <a:schemeClr val="bg1"/>
              </a:solidFill>
            </a:endParaRPr>
          </a:p>
          <a:p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dirty="0" err="1">
                <a:solidFill>
                  <a:schemeClr val="bg1"/>
                </a:solidFill>
              </a:rPr>
              <a:t>SITCon</a:t>
            </a:r>
            <a:r>
              <a:rPr lang="en-GB" sz="1200" dirty="0">
                <a:solidFill>
                  <a:schemeClr val="bg1"/>
                </a:solidFill>
              </a:rPr>
              <a:t> 2021:</a:t>
            </a:r>
          </a:p>
          <a:p>
            <a:r>
              <a:rPr lang="en-GB" sz="1200" dirty="0">
                <a:solidFill>
                  <a:schemeClr val="bg1"/>
                </a:solidFill>
                <a:hlinkClick r:id="rId1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https://app4you.schwarz/services/SITcon/SitePages/Throwback--SITCONSTRUCT-2021.aspx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86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300" fill="hold"/>
                                        <p:tgtEl>
                                          <p:spTgt spid="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300" fill="hold"/>
                                        <p:tgtEl>
                                          <p:spTgt spid="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300" fill="hold"/>
                                        <p:tgtEl>
                                          <p:spTgt spid="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300" fill="hold"/>
                                        <p:tgtEl>
                                          <p:spTgt spid="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300" fill="hold"/>
                                        <p:tgtEl>
                                          <p:spTgt spid="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6014</TotalTime>
  <Words>258</Words>
  <Application>Microsoft Macintosh PowerPoint</Application>
  <PresentationFormat>Widescreen</PresentationFormat>
  <Paragraphs>41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Adriana Semova</dc:creator>
  <cp:lastModifiedBy>Atanas Kuzmanov (Атанас Кузманов)</cp:lastModifiedBy>
  <cp:revision>454</cp:revision>
  <dcterms:created xsi:type="dcterms:W3CDTF">2022-02-09T16:09:17Z</dcterms:created>
  <dcterms:modified xsi:type="dcterms:W3CDTF">2022-04-20T12:04:31Z</dcterms:modified>
</cp:coreProperties>
</file>

<file path=docProps/thumbnail.jpeg>
</file>